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2" r:id="rId3"/>
    <p:sldId id="262" r:id="rId4"/>
    <p:sldId id="264" r:id="rId5"/>
    <p:sldId id="273" r:id="rId6"/>
    <p:sldId id="283" r:id="rId7"/>
    <p:sldId id="274" r:id="rId8"/>
    <p:sldId id="275" r:id="rId9"/>
    <p:sldId id="276" r:id="rId10"/>
    <p:sldId id="278" r:id="rId11"/>
    <p:sldId id="279" r:id="rId12"/>
    <p:sldId id="281" r:id="rId13"/>
    <p:sldId id="284" r:id="rId14"/>
    <p:sldId id="28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200"/>
    <a:srgbClr val="FFD100"/>
    <a:srgbClr val="F48F2D"/>
    <a:srgbClr val="E4AECF"/>
    <a:srgbClr val="00E300"/>
    <a:srgbClr val="F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9F2AE-705B-49FA-BC49-83C58B4AF927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9AA4C8A-F35C-4FCA-B5CD-CCB19A6EF4CF}">
      <dgm:prSet/>
      <dgm:spPr/>
      <dgm:t>
        <a:bodyPr/>
        <a:lstStyle/>
        <a:p>
          <a:pPr algn="ctr" rtl="0"/>
          <a:r>
            <a:rPr lang="ru-RU" b="1" i="1" dirty="0"/>
            <a:t>Речь</a:t>
          </a:r>
        </a:p>
      </dgm:t>
    </dgm:pt>
    <dgm:pt modelId="{70C13DA2-A4A1-46E5-9D43-43B794AB89E5}" type="parTrans" cxnId="{3FA0F757-5BB6-4361-8105-47128FC706B4}">
      <dgm:prSet/>
      <dgm:spPr/>
      <dgm:t>
        <a:bodyPr/>
        <a:lstStyle/>
        <a:p>
          <a:pPr algn="ctr"/>
          <a:endParaRPr lang="ru-RU" b="1"/>
        </a:p>
      </dgm:t>
    </dgm:pt>
    <dgm:pt modelId="{A4146A71-DDD8-438B-BCC2-76B9C013B594}" type="sibTrans" cxnId="{3FA0F757-5BB6-4361-8105-47128FC706B4}">
      <dgm:prSet/>
      <dgm:spPr/>
      <dgm:t>
        <a:bodyPr/>
        <a:lstStyle/>
        <a:p>
          <a:pPr algn="ctr"/>
          <a:endParaRPr lang="ru-RU" b="1"/>
        </a:p>
      </dgm:t>
    </dgm:pt>
    <dgm:pt modelId="{42BA3DF0-026A-49CE-BF4C-8744B29BF08D}">
      <dgm:prSet/>
      <dgm:spPr/>
      <dgm:t>
        <a:bodyPr/>
        <a:lstStyle/>
        <a:p>
          <a:pPr algn="ctr" rtl="0"/>
          <a:r>
            <a:rPr lang="ru-RU" b="1" i="1" dirty="0"/>
            <a:t>Движения</a:t>
          </a:r>
          <a:r>
            <a:rPr lang="ru-RU" b="1" i="0" dirty="0"/>
            <a:t> </a:t>
          </a:r>
        </a:p>
      </dgm:t>
    </dgm:pt>
    <dgm:pt modelId="{BF1CECE4-3D12-4795-AE52-78412319F10C}" type="parTrans" cxnId="{050DB30D-9B36-4548-A284-3161D031256A}">
      <dgm:prSet/>
      <dgm:spPr/>
      <dgm:t>
        <a:bodyPr/>
        <a:lstStyle/>
        <a:p>
          <a:pPr algn="ctr"/>
          <a:endParaRPr lang="ru-RU" b="1"/>
        </a:p>
      </dgm:t>
    </dgm:pt>
    <dgm:pt modelId="{542E9824-3CBF-4FAF-A521-6D8CE7DB3C70}" type="sibTrans" cxnId="{050DB30D-9B36-4548-A284-3161D031256A}">
      <dgm:prSet/>
      <dgm:spPr/>
      <dgm:t>
        <a:bodyPr/>
        <a:lstStyle/>
        <a:p>
          <a:pPr algn="ctr"/>
          <a:endParaRPr lang="ru-RU" b="1"/>
        </a:p>
      </dgm:t>
    </dgm:pt>
    <dgm:pt modelId="{3FBD9EB5-5C53-4C98-818E-DCF98A4B5A9B}">
      <dgm:prSet/>
      <dgm:spPr/>
      <dgm:t>
        <a:bodyPr/>
        <a:lstStyle/>
        <a:p>
          <a:pPr algn="ctr" rtl="0"/>
          <a:r>
            <a:rPr lang="ru-RU" b="1" i="1" dirty="0"/>
            <a:t>Музыка</a:t>
          </a:r>
          <a:r>
            <a:rPr lang="ru-RU" b="1" i="0" dirty="0"/>
            <a:t> </a:t>
          </a:r>
        </a:p>
      </dgm:t>
    </dgm:pt>
    <dgm:pt modelId="{136985D4-24EB-41A4-A614-44C5ABE75EE2}" type="parTrans" cxnId="{B8FB6A41-5751-48E6-804D-D47943E04FB9}">
      <dgm:prSet/>
      <dgm:spPr/>
      <dgm:t>
        <a:bodyPr/>
        <a:lstStyle/>
        <a:p>
          <a:pPr algn="ctr"/>
          <a:endParaRPr lang="ru-RU" b="1"/>
        </a:p>
      </dgm:t>
    </dgm:pt>
    <dgm:pt modelId="{3096EFA0-7091-4CE7-90DD-969B60D11066}" type="sibTrans" cxnId="{B8FB6A41-5751-48E6-804D-D47943E04FB9}">
      <dgm:prSet/>
      <dgm:spPr/>
      <dgm:t>
        <a:bodyPr/>
        <a:lstStyle/>
        <a:p>
          <a:pPr algn="ctr"/>
          <a:endParaRPr lang="ru-RU" b="1"/>
        </a:p>
      </dgm:t>
    </dgm:pt>
    <dgm:pt modelId="{A1A55137-9ACD-4BD2-91AD-35CA95EB6FFD}" type="pres">
      <dgm:prSet presAssocID="{6299F2AE-705B-49FA-BC49-83C58B4AF92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A29FAC-A7F0-4BC3-85DE-B415239B8BF5}" type="pres">
      <dgm:prSet presAssocID="{09AA4C8A-F35C-4FCA-B5CD-CCB19A6EF4CF}" presName="circ1" presStyleLbl="vennNode1" presStyleIdx="0" presStyleCnt="3" custScaleY="102376"/>
      <dgm:spPr/>
      <dgm:t>
        <a:bodyPr/>
        <a:lstStyle/>
        <a:p>
          <a:endParaRPr lang="ru-RU"/>
        </a:p>
      </dgm:t>
    </dgm:pt>
    <dgm:pt modelId="{C30D60CB-7CC8-41F6-ABEE-D93372AF124D}" type="pres">
      <dgm:prSet presAssocID="{09AA4C8A-F35C-4FCA-B5CD-CCB19A6EF4C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3C748-042A-49E7-B1AA-99823B6E42F9}" type="pres">
      <dgm:prSet presAssocID="{42BA3DF0-026A-49CE-BF4C-8744B29BF08D}" presName="circ2" presStyleLbl="vennNode1" presStyleIdx="1" presStyleCnt="3"/>
      <dgm:spPr/>
      <dgm:t>
        <a:bodyPr/>
        <a:lstStyle/>
        <a:p>
          <a:endParaRPr lang="ru-RU"/>
        </a:p>
      </dgm:t>
    </dgm:pt>
    <dgm:pt modelId="{4CAC8916-56CC-4134-BABD-AD5AE412B3B8}" type="pres">
      <dgm:prSet presAssocID="{42BA3DF0-026A-49CE-BF4C-8744B29BF08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6EDEA-F9A3-4B30-BA2E-03B5944B9C3A}" type="pres">
      <dgm:prSet presAssocID="{3FBD9EB5-5C53-4C98-818E-DCF98A4B5A9B}" presName="circ3" presStyleLbl="vennNode1" presStyleIdx="2" presStyleCnt="3"/>
      <dgm:spPr/>
      <dgm:t>
        <a:bodyPr/>
        <a:lstStyle/>
        <a:p>
          <a:endParaRPr lang="ru-RU"/>
        </a:p>
      </dgm:t>
    </dgm:pt>
    <dgm:pt modelId="{E7C04673-B9A5-4C8F-A4E9-7AE54B580E9B}" type="pres">
      <dgm:prSet presAssocID="{3FBD9EB5-5C53-4C98-818E-DCF98A4B5A9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76FF3F-6737-4065-92E1-AA9863482C80}" type="presOf" srcId="{09AA4C8A-F35C-4FCA-B5CD-CCB19A6EF4CF}" destId="{2CA29FAC-A7F0-4BC3-85DE-B415239B8BF5}" srcOrd="0" destOrd="0" presId="urn:microsoft.com/office/officeart/2005/8/layout/venn1"/>
    <dgm:cxn modelId="{CA050FCE-A556-4075-AAA0-3C7299306B80}" type="presOf" srcId="{42BA3DF0-026A-49CE-BF4C-8744B29BF08D}" destId="{4CAC8916-56CC-4134-BABD-AD5AE412B3B8}" srcOrd="1" destOrd="0" presId="urn:microsoft.com/office/officeart/2005/8/layout/venn1"/>
    <dgm:cxn modelId="{3FCB3124-AE46-4045-A11B-36D79EBF6882}" type="presOf" srcId="{3FBD9EB5-5C53-4C98-818E-DCF98A4B5A9B}" destId="{BAC6EDEA-F9A3-4B30-BA2E-03B5944B9C3A}" srcOrd="0" destOrd="0" presId="urn:microsoft.com/office/officeart/2005/8/layout/venn1"/>
    <dgm:cxn modelId="{B8FB6A41-5751-48E6-804D-D47943E04FB9}" srcId="{6299F2AE-705B-49FA-BC49-83C58B4AF927}" destId="{3FBD9EB5-5C53-4C98-818E-DCF98A4B5A9B}" srcOrd="2" destOrd="0" parTransId="{136985D4-24EB-41A4-A614-44C5ABE75EE2}" sibTransId="{3096EFA0-7091-4CE7-90DD-969B60D11066}"/>
    <dgm:cxn modelId="{050DB30D-9B36-4548-A284-3161D031256A}" srcId="{6299F2AE-705B-49FA-BC49-83C58B4AF927}" destId="{42BA3DF0-026A-49CE-BF4C-8744B29BF08D}" srcOrd="1" destOrd="0" parTransId="{BF1CECE4-3D12-4795-AE52-78412319F10C}" sibTransId="{542E9824-3CBF-4FAF-A521-6D8CE7DB3C70}"/>
    <dgm:cxn modelId="{A2F93F8E-6F89-4D69-A793-5E12FEC9AA2B}" type="presOf" srcId="{09AA4C8A-F35C-4FCA-B5CD-CCB19A6EF4CF}" destId="{C30D60CB-7CC8-41F6-ABEE-D93372AF124D}" srcOrd="1" destOrd="0" presId="urn:microsoft.com/office/officeart/2005/8/layout/venn1"/>
    <dgm:cxn modelId="{95549933-D1A1-41B6-B234-609164F7DD76}" type="presOf" srcId="{3FBD9EB5-5C53-4C98-818E-DCF98A4B5A9B}" destId="{E7C04673-B9A5-4C8F-A4E9-7AE54B580E9B}" srcOrd="1" destOrd="0" presId="urn:microsoft.com/office/officeart/2005/8/layout/venn1"/>
    <dgm:cxn modelId="{672CC71A-B0B5-4B21-A1FC-27B6876B9E66}" type="presOf" srcId="{6299F2AE-705B-49FA-BC49-83C58B4AF927}" destId="{A1A55137-9ACD-4BD2-91AD-35CA95EB6FFD}" srcOrd="0" destOrd="0" presId="urn:microsoft.com/office/officeart/2005/8/layout/venn1"/>
    <dgm:cxn modelId="{FC2F05D4-E899-4127-A020-CC627ACCFD8F}" type="presOf" srcId="{42BA3DF0-026A-49CE-BF4C-8744B29BF08D}" destId="{4A33C748-042A-49E7-B1AA-99823B6E42F9}" srcOrd="0" destOrd="0" presId="urn:microsoft.com/office/officeart/2005/8/layout/venn1"/>
    <dgm:cxn modelId="{3FA0F757-5BB6-4361-8105-47128FC706B4}" srcId="{6299F2AE-705B-49FA-BC49-83C58B4AF927}" destId="{09AA4C8A-F35C-4FCA-B5CD-CCB19A6EF4CF}" srcOrd="0" destOrd="0" parTransId="{70C13DA2-A4A1-46E5-9D43-43B794AB89E5}" sibTransId="{A4146A71-DDD8-438B-BCC2-76B9C013B594}"/>
    <dgm:cxn modelId="{21AD75FA-0B47-42AD-B6BB-C7E3F655889D}" type="presParOf" srcId="{A1A55137-9ACD-4BD2-91AD-35CA95EB6FFD}" destId="{2CA29FAC-A7F0-4BC3-85DE-B415239B8BF5}" srcOrd="0" destOrd="0" presId="urn:microsoft.com/office/officeart/2005/8/layout/venn1"/>
    <dgm:cxn modelId="{2DF5C023-5008-424E-8E29-C2B5CC60289C}" type="presParOf" srcId="{A1A55137-9ACD-4BD2-91AD-35CA95EB6FFD}" destId="{C30D60CB-7CC8-41F6-ABEE-D93372AF124D}" srcOrd="1" destOrd="0" presId="urn:microsoft.com/office/officeart/2005/8/layout/venn1"/>
    <dgm:cxn modelId="{DA5B46B1-09BF-4DE7-B05A-165CB765130F}" type="presParOf" srcId="{A1A55137-9ACD-4BD2-91AD-35CA95EB6FFD}" destId="{4A33C748-042A-49E7-B1AA-99823B6E42F9}" srcOrd="2" destOrd="0" presId="urn:microsoft.com/office/officeart/2005/8/layout/venn1"/>
    <dgm:cxn modelId="{28968213-CF32-44A0-8DD4-108878CF9726}" type="presParOf" srcId="{A1A55137-9ACD-4BD2-91AD-35CA95EB6FFD}" destId="{4CAC8916-56CC-4134-BABD-AD5AE412B3B8}" srcOrd="3" destOrd="0" presId="urn:microsoft.com/office/officeart/2005/8/layout/venn1"/>
    <dgm:cxn modelId="{5D521475-0ADE-488F-8D72-61B4B5CE542A}" type="presParOf" srcId="{A1A55137-9ACD-4BD2-91AD-35CA95EB6FFD}" destId="{BAC6EDEA-F9A3-4B30-BA2E-03B5944B9C3A}" srcOrd="4" destOrd="0" presId="urn:microsoft.com/office/officeart/2005/8/layout/venn1"/>
    <dgm:cxn modelId="{E95FD405-FC7E-4252-A873-CCD10F88D39A}" type="presParOf" srcId="{A1A55137-9ACD-4BD2-91AD-35CA95EB6FFD}" destId="{E7C04673-B9A5-4C8F-A4E9-7AE54B580E9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29FAC-A7F0-4BC3-85DE-B415239B8BF5}">
      <dsp:nvSpPr>
        <dsp:cNvPr id="0" name=""/>
        <dsp:cNvSpPr/>
      </dsp:nvSpPr>
      <dsp:spPr>
        <a:xfrm>
          <a:off x="1926998" y="31695"/>
          <a:ext cx="2128160" cy="217872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/>
            <a:t>Речь</a:t>
          </a:r>
        </a:p>
      </dsp:txBody>
      <dsp:txXfrm>
        <a:off x="2210753" y="412972"/>
        <a:ext cx="1560650" cy="980426"/>
      </dsp:txXfrm>
    </dsp:sp>
    <dsp:sp modelId="{4A33C748-042A-49E7-B1AA-99823B6E42F9}">
      <dsp:nvSpPr>
        <dsp:cNvPr id="0" name=""/>
        <dsp:cNvSpPr/>
      </dsp:nvSpPr>
      <dsp:spPr>
        <a:xfrm>
          <a:off x="2694910" y="1387078"/>
          <a:ext cx="2128160" cy="2128160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/>
            <a:t>Движения</a:t>
          </a:r>
          <a:r>
            <a:rPr lang="ru-RU" sz="2200" b="1" i="0" kern="1200" dirty="0"/>
            <a:t> </a:t>
          </a:r>
        </a:p>
      </dsp:txBody>
      <dsp:txXfrm>
        <a:off x="3345772" y="1936852"/>
        <a:ext cx="1276896" cy="1170488"/>
      </dsp:txXfrm>
    </dsp:sp>
    <dsp:sp modelId="{BAC6EDEA-F9A3-4B30-BA2E-03B5944B9C3A}">
      <dsp:nvSpPr>
        <dsp:cNvPr id="0" name=""/>
        <dsp:cNvSpPr/>
      </dsp:nvSpPr>
      <dsp:spPr>
        <a:xfrm>
          <a:off x="1159087" y="1387078"/>
          <a:ext cx="2128160" cy="2128160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/>
            <a:t>Музыка</a:t>
          </a:r>
          <a:r>
            <a:rPr lang="ru-RU" sz="2200" b="1" i="0" kern="1200" dirty="0"/>
            <a:t> </a:t>
          </a:r>
        </a:p>
      </dsp:txBody>
      <dsp:txXfrm>
        <a:off x="1359489" y="1936852"/>
        <a:ext cx="1276896" cy="1170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88D4-9478-488C-9B70-CAE626E42DF1}" type="datetimeFigureOut">
              <a:rPr lang="ru-RU"/>
              <a:pPr>
                <a:defRPr/>
              </a:pPr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B06D-60FB-41E6-9E1C-96037140D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A675C-825E-4EC4-B60F-84542619FDD1}" type="datetimeFigureOut">
              <a:rPr lang="ru-RU"/>
              <a:pPr>
                <a:defRPr/>
              </a:pPr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2B8EA-9353-4922-8D1F-36CF3E1FF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4152-B479-4423-93D5-8B3D86178A17}" type="datetimeFigureOut">
              <a:rPr lang="ru-RU"/>
              <a:pPr>
                <a:defRPr/>
              </a:pPr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3A10E-5075-46B6-9C7A-407E7B432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506E-5D1A-4CA0-AC20-A1FD13E5F98A}" type="datetimeFigureOut">
              <a:rPr lang="ru-RU"/>
              <a:pPr>
                <a:defRPr/>
              </a:pPr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13D62-FC6C-4573-A54E-F27C35600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292D-67ED-4B39-B6D5-DA6F1DD0653E}" type="datetimeFigureOut">
              <a:rPr lang="ru-RU"/>
              <a:pPr>
                <a:defRPr/>
              </a:pPr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2E309-A9FA-4661-84F6-5CA51DA57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84CB-322E-4D73-8674-5BAEB55E9F01}" type="datetimeFigureOut">
              <a:rPr lang="ru-RU"/>
              <a:pPr>
                <a:defRPr/>
              </a:pPr>
              <a:t>04.03.2024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F861E-0090-4F3F-9377-8B2886830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A741E-2E11-40AD-A8AA-BAAC8A20AA2C}" type="datetimeFigureOut">
              <a:rPr lang="ru-RU"/>
              <a:pPr>
                <a:defRPr/>
              </a:pPr>
              <a:t>04.03.2024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B9E2-887F-45B5-B571-990C04817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E610-5E07-4FC8-B71D-8D8130973888}" type="datetimeFigureOut">
              <a:rPr lang="ru-RU"/>
              <a:pPr>
                <a:defRPr/>
              </a:pPr>
              <a:t>04.03.2024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0605-CF5D-4718-87C7-5FBB1559F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3789-15D7-40B8-8CD7-D21EE1C8DD09}" type="datetimeFigureOut">
              <a:rPr lang="ru-RU"/>
              <a:pPr>
                <a:defRPr/>
              </a:pPr>
              <a:t>04.03.2024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631E3-8E25-48BC-95B6-5455C6C13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0F48-8670-4F5E-BC24-28D64A74D5FA}" type="datetimeFigureOut">
              <a:rPr lang="ru-RU"/>
              <a:pPr>
                <a:defRPr/>
              </a:pPr>
              <a:t>04.03.2024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E8B5-8813-4B95-852D-6BEE54BC2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F317-47F3-4622-8542-188BA3214B5C}" type="datetimeFigureOut">
              <a:rPr lang="ru-RU"/>
              <a:pPr>
                <a:defRPr/>
              </a:pPr>
              <a:t>04.03.2024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8166-DE73-45C7-B89D-F88579B7C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D19135-FDDE-4540-A7C8-6361BC64C4A4}" type="datetimeFigureOut">
              <a:rPr lang="ru-RU"/>
              <a:pPr>
                <a:defRPr/>
              </a:pPr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DACD82-01D2-4AAA-AD14-2A282D1C8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285750" y="1862138"/>
            <a:ext cx="8550275" cy="2901950"/>
          </a:xfrm>
        </p:spPr>
        <p:txBody>
          <a:bodyPr/>
          <a:lstStyle/>
          <a:p>
            <a:pPr algn="ctr"/>
            <a:r>
              <a:rPr lang="ru-RU" altLang="ru-RU" sz="4000" b="1">
                <a:solidFill>
                  <a:srgbClr val="FF33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«Логоритмика  как эффективный метод         преодоления речевых нарушений»</a:t>
            </a:r>
            <a:br>
              <a:rPr lang="ru-RU" altLang="ru-RU" sz="4000" b="1">
                <a:solidFill>
                  <a:srgbClr val="FF33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400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889375"/>
            <a:ext cx="8101012" cy="2743200"/>
          </a:xfrm>
        </p:spPr>
        <p:txBody>
          <a:bodyPr/>
          <a:lstStyle/>
          <a:p>
            <a:pPr algn="ctr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Arial" pitchFamily="34" charset="0"/>
              <a:buNone/>
              <a:defRPr/>
            </a:pPr>
            <a:endParaRPr lang="ru-RU" sz="5400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  <a:p>
            <a:pPr algn="ctr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Arial" pitchFamily="34" charset="0"/>
              <a:buNone/>
              <a:defRPr/>
            </a:pPr>
            <a:endParaRPr lang="ru-RU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  <a:p>
            <a:pPr algn="r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Arial" pitchFamily="34" charset="0"/>
              <a:buNone/>
              <a:defRPr/>
            </a:pPr>
            <a:r>
              <a:rPr lang="ru-RU" dirty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Подготовила </a:t>
            </a:r>
          </a:p>
          <a:p>
            <a:pPr algn="r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Arial" pitchFamily="34" charset="0"/>
              <a:buNone/>
              <a:defRPr/>
            </a:pPr>
            <a:r>
              <a:rPr lang="ru-RU" dirty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учитель-логопед:</a:t>
            </a:r>
          </a:p>
          <a:p>
            <a:pPr algn="r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Arial" pitchFamily="34" charset="0"/>
              <a:buNone/>
              <a:defRPr/>
            </a:pPr>
            <a:r>
              <a:rPr lang="ru-RU" dirty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Маковеева Ю.М.</a:t>
            </a:r>
          </a:p>
          <a:p>
            <a:pPr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125" y="198438"/>
            <a:ext cx="6929438" cy="26765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ru-RU" sz="2400" b="1" u="sng" dirty="0" smtClean="0">
                <a:solidFill>
                  <a:srgbClr val="FF0000"/>
                </a:solidFill>
                <a:latin typeface="Arial Black" pitchFamily="34" charset="0"/>
              </a:rPr>
              <a:t>При выполнении упражнений </a:t>
            </a:r>
            <a:r>
              <a:rPr lang="ru-RU" sz="2400" b="1" u="sng" dirty="0">
                <a:solidFill>
                  <a:srgbClr val="FF0000"/>
                </a:solidFill>
                <a:latin typeface="Arial Black" pitchFamily="34" charset="0"/>
              </a:rPr>
              <a:t>на развитие мимических </a:t>
            </a:r>
            <a:r>
              <a:rPr lang="ru-RU" sz="2400" b="1" u="sng" dirty="0" smtClean="0">
                <a:solidFill>
                  <a:srgbClr val="FF0000"/>
                </a:solidFill>
                <a:latin typeface="Arial Black" pitchFamily="34" charset="0"/>
              </a:rPr>
              <a:t>мышц, коммуникативных игр.</a:t>
            </a:r>
            <a:r>
              <a:rPr lang="ru-RU" sz="2400" b="1" u="sng" dirty="0" smtClean="0"/>
              <a:t> </a:t>
            </a:r>
            <a:r>
              <a:rPr lang="ru-RU" sz="2400" b="1" u="sng" dirty="0"/>
              <a:t/>
            </a:r>
            <a:br>
              <a:rPr lang="ru-RU" sz="2400" b="1" u="sng" dirty="0"/>
            </a:br>
            <a:r>
              <a:rPr lang="ru-RU" sz="2400" b="1" dirty="0"/>
              <a:t>(</a:t>
            </a:r>
            <a:r>
              <a:rPr lang="ru-RU" sz="2000" b="1" dirty="0">
                <a:latin typeface="+mn-lt"/>
              </a:rPr>
              <a:t>Развитие эмоциональной сферы, ассоциативно-образного мышления, выразительности невербальных средств 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общения, позитивного самоощущения.)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675" y="2442949"/>
            <a:ext cx="5909480" cy="382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42112" cy="2270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u="sng" dirty="0" smtClean="0">
                <a:solidFill>
                  <a:srgbClr val="FF0000"/>
                </a:solidFill>
                <a:latin typeface="Arial Black" pitchFamily="34" charset="0"/>
              </a:rPr>
              <a:t>При выполнении упражнений </a:t>
            </a:r>
            <a:r>
              <a:rPr lang="ru-RU" sz="2400" b="1" u="sng" dirty="0">
                <a:solidFill>
                  <a:srgbClr val="FF0000"/>
                </a:solidFill>
                <a:latin typeface="Arial Black" pitchFamily="34" charset="0"/>
              </a:rPr>
              <a:t>на развитие общей моторики, </a:t>
            </a:r>
            <a:r>
              <a:rPr lang="ru-RU" sz="2400" b="1" u="sng" dirty="0" smtClean="0">
                <a:solidFill>
                  <a:srgbClr val="FF0000"/>
                </a:solidFill>
                <a:latin typeface="Arial Black" pitchFamily="34" charset="0"/>
              </a:rPr>
              <a:t>соответствующих </a:t>
            </a:r>
            <a:r>
              <a:rPr lang="ru-RU" sz="2400" b="1" u="sng" dirty="0">
                <a:solidFill>
                  <a:srgbClr val="FF0000"/>
                </a:solidFill>
                <a:latin typeface="Arial Black" pitchFamily="34" charset="0"/>
              </a:rPr>
              <a:t>возрастным особенностям.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b="1" dirty="0">
                <a:latin typeface="+mn-lt"/>
              </a:rPr>
              <a:t>( Развитие мышечно-двигательной и координационной сферы.)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1630" y="1945920"/>
            <a:ext cx="5472752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247900" y="231775"/>
            <a:ext cx="4560888" cy="1839913"/>
          </a:xfrm>
        </p:spPr>
        <p:txBody>
          <a:bodyPr/>
          <a:lstStyle/>
          <a:p>
            <a:pPr algn="ctr" eaLnBrk="1" hangingPunct="1"/>
            <a:r>
              <a:rPr lang="ru-RU" altLang="ru-RU" sz="4000" b="1" u="sng">
                <a:solidFill>
                  <a:srgbClr val="C00000"/>
                </a:solidFill>
                <a:latin typeface="Arial Black" pitchFamily="34" charset="0"/>
              </a:rPr>
              <a:t>Вывод:</a:t>
            </a:r>
            <a:br>
              <a:rPr lang="ru-RU" altLang="ru-RU" sz="4000" b="1" u="sng">
                <a:solidFill>
                  <a:srgbClr val="C00000"/>
                </a:solidFill>
                <a:latin typeface="Arial Black" pitchFamily="34" charset="0"/>
              </a:rPr>
            </a:br>
            <a:endParaRPr lang="ru-RU" altLang="ru-RU" sz="4000" b="1" u="sng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>
          <a:xfrm>
            <a:off x="623888" y="2181225"/>
            <a:ext cx="7886700" cy="4373563"/>
          </a:xfrm>
        </p:spPr>
        <p:txBody>
          <a:bodyPr/>
          <a:lstStyle/>
          <a:p>
            <a:r>
              <a:rPr lang="ru-RU" altLang="ru-RU" b="1"/>
              <a:t>Логоритмика</a:t>
            </a:r>
            <a:r>
              <a:rPr lang="ru-RU" altLang="ru-RU"/>
              <a:t> способствует развитию речи у детей дошкольного возраста, что выражается в исправлении дефектов речи, увеличении словарного запаса дошкольников, а также в улучшении внимания и памяти. </a:t>
            </a:r>
          </a:p>
          <a:p>
            <a:r>
              <a:rPr lang="ru-RU" altLang="ru-RU" b="1"/>
              <a:t>Логоритмика</a:t>
            </a:r>
            <a:r>
              <a:rPr lang="ru-RU" altLang="ru-RU"/>
              <a:t> содействует и эстетическому воспитанию дошкольников, вводя их с самого раннего детства в мир музыки, учит эмоциональной отзывчивости, прививает любовь к прекрасному, развивая художественный вкус, а также укрепляет здоровье ребенка.</a:t>
            </a:r>
            <a:br>
              <a:rPr lang="ru-RU" altLang="ru-RU"/>
            </a:br>
            <a:endParaRPr lang="ru-RU" altLang="ru-RU"/>
          </a:p>
          <a:p>
            <a:r>
              <a:rPr lang="ru-RU" altLang="ru-RU"/>
              <a:t> </a:t>
            </a:r>
          </a:p>
          <a:p>
            <a:endParaRPr lang="ru-RU" altLang="ru-RU"/>
          </a:p>
        </p:txBody>
      </p:sp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365" y="658862"/>
            <a:ext cx="7886700" cy="2852737"/>
          </a:xfrm>
        </p:spPr>
        <p:txBody>
          <a:bodyPr/>
          <a:lstStyle/>
          <a:p>
            <a:r>
              <a:rPr lang="ru-RU" sz="4000" b="1" dirty="0"/>
              <a:t>В своей работе использую музыкальные композиции таких авторов: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725840"/>
            <a:ext cx="7886700" cy="2363812"/>
          </a:xfrm>
        </p:spPr>
        <p:txBody>
          <a:bodyPr/>
          <a:lstStyle/>
          <a:p>
            <a:r>
              <a:rPr lang="ru-RU" sz="3200" dirty="0"/>
              <a:t>Екатерина Железнова «Музыка с мамой»</a:t>
            </a:r>
          </a:p>
          <a:p>
            <a:r>
              <a:rPr lang="ru-RU" sz="3200" dirty="0"/>
              <a:t>Лариса </a:t>
            </a:r>
            <a:r>
              <a:rPr lang="ru-RU" sz="3200" dirty="0" err="1"/>
              <a:t>Яртова</a:t>
            </a:r>
            <a:r>
              <a:rPr lang="ru-RU" sz="3200" dirty="0"/>
              <a:t> «Пальчиковая гимнастика»</a:t>
            </a:r>
          </a:p>
          <a:p>
            <a:r>
              <a:rPr lang="ru-RU" sz="3200" dirty="0"/>
              <a:t>Татьяна Овчинникова «Логопедические </a:t>
            </a:r>
            <a:r>
              <a:rPr lang="ru-RU" sz="3200" dirty="0" err="1"/>
              <a:t>распевки</a:t>
            </a:r>
            <a:r>
              <a:rPr lang="ru-RU" sz="3200" dirty="0"/>
              <a:t>» </a:t>
            </a:r>
          </a:p>
          <a:p>
            <a:r>
              <a:rPr lang="ru-RU" sz="3200" dirty="0"/>
              <a:t>Юлия </a:t>
            </a:r>
            <a:r>
              <a:rPr lang="ru-RU" sz="3200" dirty="0" err="1"/>
              <a:t>Робилко</a:t>
            </a:r>
            <a:r>
              <a:rPr lang="ru-RU" sz="3200" dirty="0"/>
              <a:t> «</a:t>
            </a:r>
            <a:r>
              <a:rPr lang="ru-RU" sz="3200" dirty="0" err="1"/>
              <a:t>Логоритмика</a:t>
            </a:r>
            <a:r>
              <a:rPr lang="ru-RU" sz="3200" dirty="0"/>
              <a:t>» и др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188432190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79205"/>
            <a:ext cx="7886700" cy="719562"/>
          </a:xfrm>
        </p:spPr>
        <p:txBody>
          <a:bodyPr/>
          <a:lstStyle/>
          <a:p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3200" b="1" u="sng" dirty="0"/>
              <a:t/>
            </a:r>
            <a:br>
              <a:rPr lang="ru-RU" sz="3200" b="1" u="sng" dirty="0"/>
            </a:br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3200" b="1" u="sng" dirty="0"/>
              <a:t/>
            </a:r>
            <a:br>
              <a:rPr lang="ru-RU" sz="3200" b="1" u="sng" dirty="0"/>
            </a:br>
            <a:r>
              <a:rPr lang="ru-RU" sz="3200" b="1" u="sng" dirty="0"/>
              <a:t/>
            </a:r>
            <a:br>
              <a:rPr lang="ru-RU" sz="3200" b="1" u="sng" dirty="0"/>
            </a:br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3200" b="1" u="sng" smtClean="0"/>
              <a:t>   Пример </a:t>
            </a:r>
            <a:r>
              <a:rPr lang="ru-RU" sz="3200" b="1" u="sng" dirty="0" smtClean="0"/>
              <a:t>игр:</a:t>
            </a:r>
            <a:br>
              <a:rPr lang="ru-RU" sz="3200" b="1" u="sng" dirty="0" smtClean="0"/>
            </a:br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3200" b="1" u="sng" dirty="0" smtClean="0"/>
              <a:t>Игра </a:t>
            </a:r>
            <a:r>
              <a:rPr lang="ru-RU" sz="3200" b="1" u="sng" dirty="0" smtClean="0"/>
              <a:t>«Солнечная капель</a:t>
            </a:r>
            <a:r>
              <a:rPr lang="ru-RU" sz="3200" b="1" u="sng" dirty="0" smtClean="0"/>
              <a:t>»   </a:t>
            </a:r>
            <a:endParaRPr lang="ru-RU" sz="3200" b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138986"/>
            <a:ext cx="4343897" cy="1924333"/>
          </a:xfrm>
        </p:spPr>
        <p:txBody>
          <a:bodyPr/>
          <a:lstStyle/>
          <a:p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 smtClean="0"/>
              <a:t>Дети </a:t>
            </a:r>
            <a:r>
              <a:rPr lang="ru-RU" sz="2800" dirty="0" smtClean="0"/>
              <a:t>под музыку выполняют движения пальчиком по карточке в соответствии с текстом песни «Солнечная капель».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78" y="573206"/>
            <a:ext cx="3433621" cy="53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82137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2030413" y="336550"/>
            <a:ext cx="6575425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/>
              <a:t>Слышать, видеть, понимать</a:t>
            </a:r>
          </a:p>
          <a:p>
            <a:r>
              <a:rPr lang="ru-RU" altLang="ru-RU" sz="2400" b="1"/>
              <a:t>И пространство ощущать.</a:t>
            </a:r>
          </a:p>
          <a:p>
            <a:endParaRPr lang="ru-RU" altLang="ru-RU" sz="2400" b="1"/>
          </a:p>
          <a:p>
            <a:r>
              <a:rPr lang="ru-RU" altLang="ru-RU" sz="2400" b="1"/>
              <a:t>Петь, дышать, играть ритмично</a:t>
            </a:r>
          </a:p>
          <a:p>
            <a:pPr>
              <a:buFontTx/>
              <a:buChar char="-"/>
            </a:pPr>
            <a:r>
              <a:rPr lang="ru-RU" altLang="ru-RU" sz="2400" b="1"/>
              <a:t>громко, тихо, высоко,</a:t>
            </a:r>
          </a:p>
          <a:p>
            <a:r>
              <a:rPr lang="ru-RU" altLang="ru-RU" sz="2400" b="1"/>
              <a:t> низко, в темпе и легко,</a:t>
            </a:r>
          </a:p>
          <a:p>
            <a:endParaRPr lang="ru-RU" altLang="ru-RU" sz="2400" b="1"/>
          </a:p>
          <a:p>
            <a:r>
              <a:rPr lang="ru-RU" altLang="ru-RU" sz="2400" b="1"/>
              <a:t>Самому придумать что-то, изменяя ход игры.</a:t>
            </a:r>
          </a:p>
          <a:p>
            <a:endParaRPr lang="ru-RU" altLang="ru-RU" sz="2800" b="1"/>
          </a:p>
          <a:p>
            <a:r>
              <a:rPr lang="ru-RU" altLang="ru-RU" sz="3200" b="1" u="sng">
                <a:solidFill>
                  <a:srgbClr val="C00000"/>
                </a:solidFill>
              </a:rPr>
              <a:t>Вот тогда достигнем цели- </a:t>
            </a:r>
          </a:p>
          <a:p>
            <a:r>
              <a:rPr lang="ru-RU" altLang="ru-RU" sz="2800" b="1" u="sng">
                <a:solidFill>
                  <a:srgbClr val="C00000"/>
                </a:solidFill>
              </a:rPr>
              <a:t> </a:t>
            </a:r>
          </a:p>
          <a:p>
            <a:r>
              <a:rPr lang="ru-RU" altLang="ru-RU" sz="3600" b="1" u="sng">
                <a:solidFill>
                  <a:srgbClr val="C00000"/>
                </a:solidFill>
                <a:latin typeface="Arial Black" pitchFamily="34" charset="0"/>
              </a:rPr>
              <a:t>Чистой Речи детворы</a:t>
            </a:r>
            <a:r>
              <a:rPr lang="ru-RU" altLang="ru-RU" sz="2800" b="1" u="sng">
                <a:solidFill>
                  <a:srgbClr val="C00000"/>
                </a:solidFill>
                <a:latin typeface="Arial Black" pitchFamily="34" charset="0"/>
              </a:rPr>
              <a:t>!</a:t>
            </a:r>
          </a:p>
        </p:txBody>
      </p:sp>
    </p:spTree>
  </p:cSld>
  <p:clrMapOvr>
    <a:masterClrMapping/>
  </p:clrMapOvr>
  <p:transition spd="slow"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13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9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4550" y="242888"/>
            <a:ext cx="6577013" cy="2147887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70C0"/>
                </a:solidFill>
                <a:latin typeface="Georgia" pitchFamily="18" charset="0"/>
              </a:rPr>
              <a:t>«Первое понимание логопедической ритмики основано на сочетании слова, музыки и движения. Взаимоотношения указанных компонентов могут быть разнообразными, с преобладанием одного из них или связи между ними».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53380" y="3311066"/>
          <a:ext cx="5982158" cy="3546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22024" y="2633031"/>
            <a:ext cx="602622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Три  кита 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логоритмики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825" y="365125"/>
            <a:ext cx="6359525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логоритмики</a:t>
            </a:r>
            <a:endParaRPr lang="ru-RU" dirty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28650" y="2225675"/>
            <a:ext cx="8185150" cy="3951288"/>
          </a:xfrm>
          <a:solidFill>
            <a:schemeClr val="bg1">
              <a:alpha val="3098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3200" dirty="0">
                <a:solidFill>
                  <a:srgbClr val="4E3B30"/>
                </a:solidFill>
                <a:latin typeface="Calisto MT" pitchFamily="18" charset="0"/>
              </a:rPr>
              <a:t>    </a:t>
            </a:r>
            <a:r>
              <a:rPr lang="ru-RU" altLang="ru-RU" sz="3600" b="1" dirty="0">
                <a:solidFill>
                  <a:srgbClr val="4E3B30"/>
                </a:solidFill>
                <a:latin typeface="Calisto MT" pitchFamily="18" charset="0"/>
              </a:rPr>
              <a:t>Профилактика и преодоление речевых нарушений с 2 до 7 лет путем развития, воспитания и коррекции у детей двигательной сферы в сочетании со словом.</a:t>
            </a:r>
            <a:endParaRPr lang="ru-RU" altLang="ru-RU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828" y="231355"/>
            <a:ext cx="6022521" cy="1233888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i="1" u="sng" dirty="0" err="1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логоритмики</a:t>
            </a: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98488" y="1708150"/>
            <a:ext cx="8240712" cy="5149850"/>
          </a:xfrm>
          <a:solidFill>
            <a:schemeClr val="bg1">
              <a:alpha val="3098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                                  Развивать: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слуховое внимание,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-фонематический слух;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-правильное дыхание и звукопроизношение;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-общую и мелкую моторику;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-координацию движений;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-умение ориентироваться в пространстве;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-умение красиво, выразительно, ритмично двигаться;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коммуникативность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и эмоциональность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41313" y="1663700"/>
            <a:ext cx="8340725" cy="3921125"/>
          </a:xfrm>
        </p:spPr>
        <p:txBody>
          <a:bodyPr/>
          <a:lstStyle/>
          <a:p>
            <a:pPr algn="ctr"/>
            <a:r>
              <a:rPr lang="ru-RU" altLang="ru-RU" sz="5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Логоритмические занятия включают в себя</a:t>
            </a:r>
            <a:br>
              <a:rPr lang="ru-RU" altLang="ru-RU" sz="5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5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следующие элементы:</a:t>
            </a:r>
            <a:endParaRPr lang="ru-RU" altLang="ru-RU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024063" y="182563"/>
            <a:ext cx="6780212" cy="1633537"/>
          </a:xfrm>
        </p:spPr>
        <p:txBody>
          <a:bodyPr/>
          <a:lstStyle/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Arial Black" pitchFamily="34" charset="0"/>
              </a:rPr>
              <a:t>Логоритмическая работа в течение дня в детском саду</a:t>
            </a:r>
            <a:endParaRPr lang="ru-RU" altLang="ru-RU" sz="2400" b="1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803400" y="1476375"/>
            <a:ext cx="70135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 i="1" dirty="0">
                <a:cs typeface="Times New Roman" pitchFamily="18" charset="0"/>
              </a:rPr>
              <a:t>. Утренняя гимнастика с </a:t>
            </a:r>
            <a:r>
              <a:rPr lang="ru-RU" altLang="ru-RU" sz="2000" b="1" i="1" dirty="0" err="1">
                <a:cs typeface="Times New Roman" pitchFamily="18" charset="0"/>
              </a:rPr>
              <a:t>речевками</a:t>
            </a:r>
            <a:r>
              <a:rPr lang="ru-RU" altLang="ru-RU" sz="2000" b="1" i="1" dirty="0">
                <a:cs typeface="Times New Roman" pitchFamily="18" charset="0"/>
              </a:rPr>
              <a:t> и звукоподражаниями.</a:t>
            </a:r>
          </a:p>
          <a:p>
            <a:pPr eaLnBrk="1" hangingPunct="1"/>
            <a:r>
              <a:rPr lang="ru-RU" altLang="ru-RU" sz="2000" b="1" i="1" dirty="0">
                <a:cs typeface="Times New Roman" pitchFamily="18" charset="0"/>
              </a:rPr>
              <a:t>2. Проговаривание </a:t>
            </a:r>
            <a:r>
              <a:rPr lang="ru-RU" altLang="ru-RU" sz="2000" b="1" i="1" dirty="0" err="1">
                <a:cs typeface="Times New Roman" pitchFamily="18" charset="0"/>
              </a:rPr>
              <a:t>потешек</a:t>
            </a:r>
            <a:r>
              <a:rPr lang="ru-RU" altLang="ru-RU" sz="2000" b="1" i="1" dirty="0">
                <a:cs typeface="Times New Roman" pitchFamily="18" charset="0"/>
              </a:rPr>
              <a:t>, приговорок, </a:t>
            </a:r>
            <a:r>
              <a:rPr lang="ru-RU" altLang="ru-RU" sz="2000" b="1" i="1" dirty="0" err="1">
                <a:cs typeface="Times New Roman" pitchFamily="18" charset="0"/>
              </a:rPr>
              <a:t>чистоговорок</a:t>
            </a:r>
            <a:r>
              <a:rPr lang="ru-RU" altLang="ru-RU" sz="2000" b="1" i="1" dirty="0">
                <a:cs typeface="Times New Roman" pitchFamily="18" charset="0"/>
              </a:rPr>
              <a:t> во время режимных процессов — умывания, одевания на прогулку, подготовки к занятиям.</a:t>
            </a:r>
          </a:p>
          <a:p>
            <a:pPr eaLnBrk="1" hangingPunct="1"/>
            <a:r>
              <a:rPr lang="ru-RU" altLang="ru-RU" sz="2000" b="1" i="1" dirty="0">
                <a:cs typeface="Times New Roman" pitchFamily="18" charset="0"/>
              </a:rPr>
              <a:t>3. Речевые игры перед едой.</a:t>
            </a:r>
          </a:p>
          <a:p>
            <a:pPr eaLnBrk="1" hangingPunct="1"/>
            <a:r>
              <a:rPr lang="ru-RU" altLang="ru-RU" sz="2000" b="1" i="1" dirty="0">
                <a:cs typeface="Times New Roman" pitchFamily="18" charset="0"/>
              </a:rPr>
              <a:t>4. </a:t>
            </a:r>
            <a:r>
              <a:rPr lang="ru-RU" altLang="ru-RU" sz="2000" b="1" i="1" dirty="0" err="1">
                <a:cs typeface="Times New Roman" pitchFamily="18" charset="0"/>
              </a:rPr>
              <a:t>Логоритмические</a:t>
            </a:r>
            <a:r>
              <a:rPr lang="ru-RU" altLang="ru-RU" sz="2000" b="1" i="1" dirty="0">
                <a:cs typeface="Times New Roman" pitchFamily="18" charset="0"/>
              </a:rPr>
              <a:t> паузы на занятиях.</a:t>
            </a:r>
          </a:p>
          <a:p>
            <a:pPr eaLnBrk="1" hangingPunct="1"/>
            <a:r>
              <a:rPr lang="ru-RU" altLang="ru-RU" sz="2000" b="1" i="1" dirty="0">
                <a:cs typeface="Times New Roman" pitchFamily="18" charset="0"/>
              </a:rPr>
              <a:t>5. Динамические паузы между занятиями.</a:t>
            </a:r>
          </a:p>
          <a:p>
            <a:pPr eaLnBrk="1" hangingPunct="1"/>
            <a:r>
              <a:rPr lang="ru-RU" altLang="ru-RU" sz="2000" b="1" i="1" dirty="0">
                <a:cs typeface="Times New Roman" pitchFamily="18" charset="0"/>
              </a:rPr>
              <a:t>6. Физкультурные театрализованные занятия с использованием речевого материала.</a:t>
            </a:r>
          </a:p>
          <a:p>
            <a:pPr eaLnBrk="1" hangingPunct="1"/>
            <a:r>
              <a:rPr lang="ru-RU" altLang="ru-RU" sz="2000" b="1" i="1" dirty="0">
                <a:cs typeface="Times New Roman" pitchFamily="18" charset="0"/>
              </a:rPr>
              <a:t>7. Бодрящая гимнастика со звукоподражанием.</a:t>
            </a:r>
          </a:p>
          <a:p>
            <a:pPr eaLnBrk="1" hangingPunct="1"/>
            <a:r>
              <a:rPr lang="ru-RU" altLang="ru-RU" sz="2000" b="1" i="1" dirty="0">
                <a:cs typeface="Times New Roman" pitchFamily="18" charset="0"/>
              </a:rPr>
              <a:t>8. Подвижные игры с </a:t>
            </a:r>
            <a:r>
              <a:rPr lang="ru-RU" altLang="ru-RU" sz="2000" b="1" i="1" dirty="0" err="1">
                <a:cs typeface="Times New Roman" pitchFamily="18" charset="0"/>
              </a:rPr>
              <a:t>речетативом</a:t>
            </a:r>
            <a:r>
              <a:rPr lang="ru-RU" altLang="ru-RU" sz="2000" b="1" i="1">
                <a:cs typeface="Times New Roman" pitchFamily="18" charset="0"/>
              </a:rPr>
              <a:t> и пением </a:t>
            </a:r>
            <a:r>
              <a:rPr lang="ru-RU" altLang="ru-RU" sz="2000" b="1" i="1" dirty="0">
                <a:cs typeface="Times New Roman" pitchFamily="18" charset="0"/>
              </a:rPr>
              <a:t>(на прогулке).</a:t>
            </a:r>
          </a:p>
          <a:p>
            <a:pPr eaLnBrk="1" hangingPunct="1"/>
            <a:r>
              <a:rPr lang="ru-RU" altLang="ru-RU" sz="2000" b="1" i="1" dirty="0">
                <a:cs typeface="Times New Roman" pitchFamily="18" charset="0"/>
              </a:rPr>
              <a:t>9. Игры малой подвижности (в группе).</a:t>
            </a:r>
          </a:p>
          <a:p>
            <a:pPr eaLnBrk="1" hangingPunct="1"/>
            <a:r>
              <a:rPr lang="ru-RU" altLang="ru-RU" sz="2000" b="1" i="1" dirty="0">
                <a:cs typeface="Times New Roman" pitchFamily="18" charset="0"/>
              </a:rPr>
              <a:t>10. </a:t>
            </a:r>
            <a:r>
              <a:rPr lang="ru-RU" altLang="ru-RU" sz="2000" b="1" i="1" dirty="0" err="1">
                <a:cs typeface="Times New Roman" pitchFamily="18" charset="0"/>
              </a:rPr>
              <a:t>Логоритмические</a:t>
            </a:r>
            <a:r>
              <a:rPr lang="ru-RU" altLang="ru-RU" sz="2000" b="1" i="1" dirty="0">
                <a:cs typeface="Times New Roman" pitchFamily="18" charset="0"/>
              </a:rPr>
              <a:t> досуги и развлечения.</a:t>
            </a:r>
          </a:p>
        </p:txBody>
      </p:sp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176213"/>
            <a:ext cx="6797675" cy="28416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ru-RU" sz="2000" u="sng" dirty="0" smtClean="0">
                <a:solidFill>
                  <a:srgbClr val="C00000"/>
                </a:solidFill>
                <a:latin typeface="Arial Black" pitchFamily="34" charset="0"/>
              </a:rPr>
              <a:t>В своей работе использую </a:t>
            </a:r>
            <a:r>
              <a:rPr lang="ru-RU" sz="2000" u="sng" dirty="0" err="1" smtClean="0">
                <a:solidFill>
                  <a:srgbClr val="C00000"/>
                </a:solidFill>
                <a:latin typeface="Arial Black" pitchFamily="34" charset="0"/>
              </a:rPr>
              <a:t>логоритмические</a:t>
            </a:r>
            <a:r>
              <a:rPr lang="ru-RU" sz="2000" u="sng" dirty="0" smtClean="0">
                <a:solidFill>
                  <a:srgbClr val="C00000"/>
                </a:solidFill>
                <a:latin typeface="Arial Black" pitchFamily="34" charset="0"/>
              </a:rPr>
              <a:t> игры и упражнения при проведении:</a:t>
            </a:r>
            <a:br>
              <a:rPr lang="ru-RU" sz="2000" u="sng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u="sng" dirty="0" smtClean="0">
                <a:solidFill>
                  <a:srgbClr val="C00000"/>
                </a:solidFill>
                <a:latin typeface="Arial Black" pitchFamily="34" charset="0"/>
              </a:rPr>
              <a:t>пальчиковой гимнастики.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b="1" dirty="0">
                <a:latin typeface="+mn-lt"/>
              </a:rPr>
              <a:t>(Развитие мелкой моторики, плавности и 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выразительности речи, речевого слуха и речевой памяти. )</a:t>
            </a:r>
            <a:r>
              <a:rPr lang="ru-RU" sz="2000" b="1" dirty="0">
                <a:latin typeface="+mn-lt"/>
                <a:cs typeface="Calibri" pitchFamily="34" charset="0"/>
              </a:rPr>
              <a:t/>
            </a:r>
            <a:br>
              <a:rPr lang="ru-RU" sz="2000" b="1" dirty="0">
                <a:latin typeface="+mn-lt"/>
                <a:cs typeface="Calibri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343" y="2819104"/>
            <a:ext cx="2784143" cy="286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3143" y="2784142"/>
            <a:ext cx="3654947" cy="270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125" y="296863"/>
            <a:ext cx="6543675" cy="2986087"/>
          </a:xfrm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ru-RU" sz="2400" b="1" u="sng" dirty="0" smtClean="0">
                <a:solidFill>
                  <a:srgbClr val="FF0000"/>
                </a:solidFill>
                <a:latin typeface="Arial Black" pitchFamily="34" charset="0"/>
              </a:rPr>
              <a:t>Музыкально </a:t>
            </a:r>
            <a:r>
              <a:rPr lang="ru-RU" sz="2400" b="1" u="sng" dirty="0">
                <a:solidFill>
                  <a:srgbClr val="FF0000"/>
                </a:solidFill>
                <a:latin typeface="Arial Black" pitchFamily="34" charset="0"/>
              </a:rPr>
              <a:t>и </a:t>
            </a:r>
            <a:r>
              <a:rPr lang="ru-RU" sz="2400" b="1" u="sng" dirty="0" smtClean="0">
                <a:solidFill>
                  <a:srgbClr val="FF0000"/>
                </a:solidFill>
                <a:latin typeface="Arial Black" pitchFamily="34" charset="0"/>
              </a:rPr>
              <a:t>музыкально-ритмических игр </a:t>
            </a:r>
            <a:r>
              <a:rPr lang="ru-RU" sz="2400" b="1" u="sng" dirty="0">
                <a:solidFill>
                  <a:srgbClr val="FF0000"/>
                </a:solidFill>
                <a:latin typeface="Arial Black" pitchFamily="34" charset="0"/>
              </a:rPr>
              <a:t>с музыкальными инструментами.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(Развитие речи, внимания, умения ориентироваться в пространстве. Развитие чувства ритма.)</a:t>
            </a:r>
            <a:r>
              <a:rPr lang="ru-RU" sz="2400" b="1" dirty="0"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011" y="2538484"/>
            <a:ext cx="5718413" cy="345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575" y="153988"/>
            <a:ext cx="6797675" cy="2678112"/>
          </a:xfrm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ru-RU" sz="2300" b="1" u="sng" dirty="0" smtClean="0">
                <a:solidFill>
                  <a:srgbClr val="FF0000"/>
                </a:solidFill>
                <a:latin typeface="Arial Black" pitchFamily="34" charset="0"/>
              </a:rPr>
              <a:t>Логопедической </a:t>
            </a:r>
            <a:r>
              <a:rPr lang="ru-RU" sz="2300" b="1" u="sng" dirty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ru-RU" sz="2300" b="1" u="sng" dirty="0" smtClean="0">
                <a:solidFill>
                  <a:srgbClr val="FF0000"/>
                </a:solidFill>
                <a:latin typeface="Arial Black" pitchFamily="34" charset="0"/>
              </a:rPr>
              <a:t>артикуляционной) </a:t>
            </a:r>
            <a:r>
              <a:rPr lang="ru-RU" sz="2300" b="1" u="sng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300" b="1" u="sng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300" b="1" u="sng" dirty="0" smtClean="0">
                <a:solidFill>
                  <a:srgbClr val="FF0000"/>
                </a:solidFill>
                <a:latin typeface="Arial Black" pitchFamily="34" charset="0"/>
              </a:rPr>
              <a:t>гимнастики</a:t>
            </a:r>
            <a:r>
              <a:rPr lang="ru-RU" sz="2400" b="1" u="sng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r>
              <a:rPr lang="ru-RU" sz="2400" b="1" u="sng" dirty="0" smtClean="0"/>
              <a:t> </a:t>
            </a:r>
            <a:br>
              <a:rPr lang="ru-RU" sz="2400" b="1" u="sng" dirty="0" smtClean="0"/>
            </a:br>
            <a:r>
              <a:rPr lang="ru-RU" sz="2400" b="1" dirty="0" smtClean="0"/>
              <a:t>(</a:t>
            </a:r>
            <a:r>
              <a:rPr lang="ru-RU" sz="2000" b="1" dirty="0">
                <a:latin typeface="+mn-lt"/>
              </a:rPr>
              <a:t>Укрепление мышц органов артикуляции, развитие их </a:t>
            </a:r>
            <a:r>
              <a:rPr lang="ru-RU" sz="2000" b="1" dirty="0" smtClean="0">
                <a:latin typeface="+mn-lt"/>
              </a:rPr>
              <a:t>подвижности.)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</a:br>
            <a:endParaRPr lang="ru-RU" sz="24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147" y="2897437"/>
            <a:ext cx="3503363" cy="293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9672" y="1828800"/>
            <a:ext cx="3603009" cy="330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460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Calisto MT</vt:lpstr>
      <vt:lpstr>Franklin Gothic Book</vt:lpstr>
      <vt:lpstr>Georgia</vt:lpstr>
      <vt:lpstr>Times New Roman</vt:lpstr>
      <vt:lpstr>Тема Office</vt:lpstr>
      <vt:lpstr>«Логоритмика  как эффективный метод         преодоления речевых нарушений» </vt:lpstr>
      <vt:lpstr>«Первое понимание логопедической ритмики основано на сочетании слова, музыки и движения. Взаимоотношения указанных компонентов могут быть разнообразными, с преобладанием одного из них или связи между ними».</vt:lpstr>
      <vt:lpstr>Цель логоритмики</vt:lpstr>
      <vt:lpstr>Задачи логоритмики</vt:lpstr>
      <vt:lpstr>Логоритмические занятия включают в себя  следующие элементы:</vt:lpstr>
      <vt:lpstr>Логоритмическая работа в течение дня в детском саду</vt:lpstr>
      <vt:lpstr>В своей работе использую логоритмические игры и упражнения при проведении: пальчиковой гимнастики. (Развитие мелкой моторики, плавности и  выразительности речи, речевого слуха и речевой памяти. )  </vt:lpstr>
      <vt:lpstr>Музыкально и музыкально-ритмических игр с музыкальными инструментами.  (Развитие речи, внимания, умения ориентироваться в пространстве. Развитие чувства ритма.)  </vt:lpstr>
      <vt:lpstr>Логопедической (артикуляционной)  гимнастики.  (Укрепление мышц органов артикуляции, развитие их подвижности.)  </vt:lpstr>
      <vt:lpstr>При выполнении упражнений на развитие мимических мышц, коммуникативных игр.  (Развитие эмоциональной сферы, ассоциативно-образного мышления, выразительности невербальных средств  общения, позитивного самоощущения.) </vt:lpstr>
      <vt:lpstr>При выполнении упражнений на развитие общей моторики, соответствующих возрастным особенностям. ( Развитие мышечно-двигательной и координационной сферы.)  </vt:lpstr>
      <vt:lpstr>Вывод: </vt:lpstr>
      <vt:lpstr>В своей работе использую музыкальные композиции таких авторов:</vt:lpstr>
      <vt:lpstr>         Пример игр:  Игра «Солнечная капель»   </vt:lpstr>
      <vt:lpstr>Презентация PowerPoint</vt:lpstr>
      <vt:lpstr>Благодарю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Windows User</cp:lastModifiedBy>
  <cp:revision>52</cp:revision>
  <dcterms:created xsi:type="dcterms:W3CDTF">2015-02-19T20:52:53Z</dcterms:created>
  <dcterms:modified xsi:type="dcterms:W3CDTF">2024-03-04T08:08:35Z</dcterms:modified>
</cp:coreProperties>
</file>